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309" r:id="rId7"/>
    <p:sldId id="259" r:id="rId8"/>
    <p:sldId id="289" r:id="rId9"/>
    <p:sldId id="305" r:id="rId10"/>
    <p:sldId id="290" r:id="rId11"/>
    <p:sldId id="306" r:id="rId12"/>
    <p:sldId id="291" r:id="rId13"/>
    <p:sldId id="307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gxuan_zhou" initials="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d93143bf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d93143bf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93143bf76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d93143bf76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d93143bf7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d93143bf7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93143bf76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93143bf76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93143bf76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d93143bf76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93143bf76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93143bf76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93143bf76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d93143bf76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93143bf76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93143bf76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93143bf76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d93143bf76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93143bf76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93143bf76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293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2504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200150"/>
            <a:ext cx="4032504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50"/>
            </a:lvl1pPr>
          </a:lstStyle>
          <a:p>
            <a:pPr lvl="0"/>
            <a:endParaRPr lang="en-US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50"/>
            </a:lvl1pPr>
          </a:lstStyle>
          <a:p>
            <a:pPr lvl="0"/>
            <a:endParaRPr lang="en-US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5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lvl1pPr marL="0" lvl="0" indent="0" algn="ctr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3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7175" lvl="0" indent="-25717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530" lvl="1" indent="-21399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lvl="5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8850" lvl="6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lvl="7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4650" lvl="8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Users/rongxuanzhou/Library/Containers/com.kingsoft.wpsoffice.mac/Data/tmp/picturecompress_20250320165741/output_1.pngoutput_1"/>
          <p:cNvPicPr>
            <a:picLocks noChangeAspect="1"/>
          </p:cNvPicPr>
          <p:nvPr/>
        </p:nvPicPr>
        <p:blipFill>
          <a:blip r:embed="rId1">
            <a:alphaModFix amt="50000"/>
          </a:blip>
          <a:srcRect l="22089" t="35284" r="24367" b="12864"/>
          <a:stretch>
            <a:fillRect/>
          </a:stretch>
        </p:blipFill>
        <p:spPr>
          <a:xfrm>
            <a:off x="0" y="0"/>
            <a:ext cx="9144635" cy="5143500"/>
          </a:xfrm>
          <a:prstGeom prst="rect">
            <a:avLst/>
          </a:prstGeom>
        </p:spPr>
      </p:pic>
      <p:sp>
        <p:nvSpPr>
          <p:cNvPr id="346" name="Google Shape;346;p42"/>
          <p:cNvSpPr txBox="1">
            <a:spLocks noGrp="1"/>
          </p:cNvSpPr>
          <p:nvPr>
            <p:ph type="title"/>
          </p:nvPr>
        </p:nvSpPr>
        <p:spPr>
          <a:xfrm>
            <a:off x="208280" y="1470025"/>
            <a:ext cx="8726805" cy="1347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cs typeface="+mj-lt"/>
              </a:rPr>
              <a:t>Scene Classification and Visualization Tools Design </a:t>
            </a:r>
            <a:b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cs typeface="+mj-lt"/>
              </a:rPr>
            </a:b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cs typeface="+mj-lt"/>
              </a:rPr>
              <a:t>Based on Waymo Dataset</a:t>
            </a:r>
            <a:br>
              <a:rPr lang="en-GB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cs typeface="+mj-lt"/>
              </a:rPr>
            </a:br>
            <a:br>
              <a:rPr lang="en-GB" sz="2400">
                <a:solidFill>
                  <a:schemeClr val="tx1"/>
                </a:solidFill>
                <a:cs typeface="+mj-lt"/>
              </a:rPr>
            </a:br>
            <a:endParaRPr lang="en-GB" sz="1200">
              <a:solidFill>
                <a:schemeClr val="tx1"/>
              </a:solidFill>
              <a:cs typeface="+mj-lt"/>
            </a:endParaRPr>
          </a:p>
        </p:txBody>
      </p:sp>
      <p:sp>
        <p:nvSpPr>
          <p:cNvPr id="347" name="Google Shape;347;p42"/>
          <p:cNvSpPr txBox="1">
            <a:spLocks noGrp="1"/>
          </p:cNvSpPr>
          <p:nvPr>
            <p:ph type="subTitle" idx="1"/>
          </p:nvPr>
        </p:nvSpPr>
        <p:spPr>
          <a:xfrm>
            <a:off x="2050950" y="3295282"/>
            <a:ext cx="5041398" cy="23358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Presented By:</a:t>
            </a:r>
            <a:r>
              <a:rPr lang="en-US" altLang="en-GB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en-GB" sz="140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Jingjie</a:t>
            </a:r>
            <a:r>
              <a:rPr lang="en-US" altLang="en-GB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Qian, Malia Howe, </a:t>
            </a:r>
            <a:r>
              <a:rPr lang="en-US" altLang="en-GB" sz="140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Rongxuan</a:t>
            </a:r>
            <a:r>
              <a:rPr lang="en-US" altLang="en-GB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Zhou</a:t>
            </a:r>
            <a:endParaRPr lang="en-US" altLang="en-GB" sz="1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42900" y="452925"/>
            <a:ext cx="28593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2400"/>
              <a:t>0</a:t>
            </a:r>
            <a:r>
              <a:rPr lang="en-US" altLang="en-GB" sz="2400"/>
              <a:t>4</a:t>
            </a:r>
            <a:endParaRPr lang="en-US" altLang="en-GB" sz="2400"/>
          </a:p>
        </p:txBody>
      </p:sp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1015365" y="0"/>
            <a:ext cx="711327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Expected Outcomes</a:t>
            </a:r>
            <a:endParaRPr lang="en-US" altLang="en-GB" sz="6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914273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-17" y="68406"/>
            <a:ext cx="88050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Expected Outcomes</a:t>
            </a:r>
            <a:endParaRPr lang="en-US" altLang="en-GB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635" y="567690"/>
            <a:ext cx="9144635" cy="36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0040" y="760730"/>
            <a:ext cx="8305165" cy="3938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eaLnBrk="1" fontAlgn="auto" latinLnBrk="0" hangingPunct="1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Enhanced Scene Classification System:</a:t>
            </a:r>
            <a:r>
              <a:rPr lang="en-US" altLang="zh-CN"/>
              <a:t> A comprehensive framework that accurately classifies driving environments (urban/rural, weather conditions) using multi-modal data from cameras and LiDAR.</a:t>
            </a:r>
            <a:endParaRPr lang="en-US" altLang="zh-CN"/>
          </a:p>
          <a:p>
            <a:pPr marL="285750" indent="-285750" eaLnBrk="1" fontAlgn="auto" latinLnBrk="0" hangingPunct="1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Interactive Visualization Platform: </a:t>
            </a:r>
            <a:r>
              <a:rPr lang="en-US" altLang="zh-CN"/>
              <a:t>A robust toolset built on Foxglove Studio that enables researchers and developers to dynamically explore and analyze autonomous driving scenarios.</a:t>
            </a:r>
            <a:endParaRPr lang="en-US" altLang="zh-CN"/>
          </a:p>
          <a:p>
            <a:pPr marL="285750" indent="-285750" eaLnBrk="1" fontAlgn="auto" latinLnBrk="0" hangingPunct="1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Temporal Analysis Framework: </a:t>
            </a:r>
            <a:r>
              <a:rPr lang="en-US" altLang="zh-CN"/>
              <a:t>Tools that track and visualize how scene characteristics evolve over time within driving sequences, providing insights into dynamic environments.</a:t>
            </a:r>
            <a:endParaRPr lang="en-US" altLang="zh-CN"/>
          </a:p>
          <a:p>
            <a:pPr marL="285750" indent="-285750" eaLnBrk="1" fontAlgn="auto" latinLnBrk="0" hangingPunct="1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Critical Scenario Identification:</a:t>
            </a:r>
            <a:r>
              <a:rPr lang="en-US" altLang="zh-CN"/>
              <a:t> Automated systems that identify and highlight potentially challenging driving scenarios for autonomous vehicles.</a:t>
            </a:r>
            <a:endParaRPr lang="en-US" altLang="zh-CN"/>
          </a:p>
          <a:p>
            <a:pPr marL="285750" indent="-285750" eaLnBrk="1" fontAlgn="auto" latinLnBrk="0" hangingPunct="1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Integrated Multi-modal Visualization:</a:t>
            </a:r>
            <a:r>
              <a:rPr lang="en-US" altLang="zh-CN"/>
              <a:t> A unified interface combining camera imagery, LiDAR point clouds, and semantic segmentation with classification overlays.</a:t>
            </a:r>
            <a:endParaRPr lang="en-US" altLang="zh-CN"/>
          </a:p>
          <a:p>
            <a:pPr marL="285750" indent="-285750" eaLnBrk="1" fontAlgn="auto" latinLnBrk="0" hangingPunct="1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Accessible Dataset Utility:</a:t>
            </a:r>
            <a:r>
              <a:rPr lang="en-US" altLang="zh-CN"/>
              <a:t> Tools that make the rich Waymo dataset more accessible and useful for the broader autonomous driving research community.</a:t>
            </a:r>
            <a:endParaRPr lang="en-US" altLang="zh-CN"/>
          </a:p>
          <a:p>
            <a:pPr marL="285750" indent="-285750" eaLnBrk="1" fontAlgn="auto" latinLnBrk="0" hangingPunct="1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3D Scene Reconstruction: </a:t>
            </a:r>
            <a:r>
              <a:rPr lang="en-US" altLang="zh-CN"/>
              <a:t>Accurate three-dimensional reconstructions of driving environments using Block-NeRF and other advanced visualization techniques.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9142730" cy="5143500"/>
          </a:xfrm>
          <a:prstGeom prst="rect">
            <a:avLst/>
          </a:prstGeom>
        </p:spPr>
      </p:pic>
      <p:sp>
        <p:nvSpPr>
          <p:cNvPr id="385" name="Google Shape;385;p43"/>
          <p:cNvSpPr txBox="1">
            <a:spLocks noGrp="1"/>
          </p:cNvSpPr>
          <p:nvPr>
            <p:ph type="title"/>
          </p:nvPr>
        </p:nvSpPr>
        <p:spPr>
          <a:xfrm>
            <a:off x="1102995" y="1685925"/>
            <a:ext cx="1899285" cy="12820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Contents</a:t>
            </a:r>
            <a:endParaRPr lang="en-GB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388" name="Google Shape;388;p43"/>
          <p:cNvSpPr txBox="1">
            <a:spLocks noGrp="1"/>
          </p:cNvSpPr>
          <p:nvPr>
            <p:ph type="subTitle" idx="2"/>
          </p:nvPr>
        </p:nvSpPr>
        <p:spPr>
          <a:xfrm>
            <a:off x="4651375" y="617855"/>
            <a:ext cx="4240530" cy="3908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01. Problem Description</a:t>
            </a:r>
            <a:endParaRPr lang="en-GB"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en-GB" sz="2000"/>
              <a:t>02. Motivation</a:t>
            </a:r>
            <a:endParaRPr lang="en-GB"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GB"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en-GB" sz="2000"/>
              <a:t>03. </a:t>
            </a:r>
            <a:r>
              <a:rPr lang="en-US" altLang="zh-CN" sz="2000"/>
              <a:t>Proposed Technical Approach</a:t>
            </a:r>
            <a:endParaRPr lang="en-US" altLang="zh-CN"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US" altLang="zh-CN"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en-GB" sz="2000"/>
              <a:t>04. </a:t>
            </a:r>
            <a:r>
              <a:rPr lang="en-US" altLang="zh-CN" sz="2000"/>
              <a:t>Expected Outcomes</a:t>
            </a:r>
            <a:endParaRPr lang="en-US" altLang="en-GB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42900" y="452925"/>
            <a:ext cx="28593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2400"/>
              <a:t>01</a:t>
            </a:r>
            <a:endParaRPr sz="2400"/>
          </a:p>
        </p:txBody>
      </p:sp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814070" y="740410"/>
            <a:ext cx="7515860" cy="36620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Problem Description</a:t>
            </a:r>
            <a:endParaRPr lang="en-US" altLang="en-GB" sz="6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914273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685165" y="0"/>
            <a:ext cx="7538720" cy="51441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-17" y="68406"/>
            <a:ext cx="88050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Problem Description</a:t>
            </a:r>
            <a:endParaRPr lang="en-US" altLang="en-GB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-635" y="567690"/>
            <a:ext cx="9144635" cy="36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0040" y="1156335"/>
            <a:ext cx="830516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/>
              <a:t>Autonomous driving systems require accurate scene understanding to ensure safety and performance.</a:t>
            </a:r>
            <a:endParaRPr lang="en-US" altLang="zh-CN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/>
              <a:t>Existing datasets, such as Waymo's, provide rich sensor data (camera images, LiDAR point clouds) but lack intuitive, interactive tools for effective scene classification and visualization.</a:t>
            </a:r>
            <a:endParaRPr lang="en-US" altLang="zh-CN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/>
              <a:t>Current visualization methods are often static or limited in interactivity, hindering comprehensive analysis and real-time insights</a:t>
            </a:r>
            <a:r>
              <a:rPr lang="en-US" altLang="zh-CN"/>
              <a:t>.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42900" y="452925"/>
            <a:ext cx="28593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2400"/>
              <a:t>0</a:t>
            </a:r>
            <a:r>
              <a:rPr lang="en-US" altLang="en-GB" sz="2400"/>
              <a:t>2</a:t>
            </a:r>
            <a:endParaRPr lang="en-US" altLang="en-GB" sz="2400"/>
          </a:p>
        </p:txBody>
      </p:sp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1359300" y="0"/>
            <a:ext cx="64254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Motivation</a:t>
            </a:r>
            <a:endParaRPr lang="en-US" altLang="en-GB" sz="6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914273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-17" y="68406"/>
            <a:ext cx="88050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Motivation- </a:t>
            </a:r>
            <a:r>
              <a:rPr lang="en-US" altLang="zh-CN" sz="24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Why Solve This Problem?</a:t>
            </a:r>
            <a:endParaRPr lang="en-US" altLang="zh-CN" sz="24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635" y="567690"/>
            <a:ext cx="9144635" cy="36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28295" y="1171575"/>
            <a:ext cx="8476615" cy="279971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</a:rPr>
              <a:t>Enhance Autonomous Driving:</a:t>
            </a:r>
            <a:r>
              <a:rPr lang="en-US" altLang="zh-CN" sz="1600"/>
              <a:t> Accurate scene classification directly improves decision-making capabilities of autonomous vehicles, enhancing safety and reliability.</a:t>
            </a:r>
            <a:endParaRPr lang="en-US" altLang="zh-CN" sz="1600"/>
          </a:p>
          <a:p>
            <a:pPr marL="285750" indent="-285750">
              <a:buFont typeface="Arial" panose="020B0604020202020204"/>
              <a:buChar char="•"/>
            </a:pP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</a:rPr>
              <a:t>Support Urban Planning &amp; Research: </a:t>
            </a:r>
            <a:r>
              <a:rPr lang="en-US" altLang="zh-CN" sz="1600"/>
              <a:t>Effective visualization tools aid urban planners and researchers in analyzing traffic patterns, infrastructure needs, and safety measures.</a:t>
            </a:r>
            <a:endParaRPr lang="en-US" altLang="zh-CN" sz="1600"/>
          </a:p>
          <a:p>
            <a:pPr marL="285750" indent="-285750">
              <a:buFont typeface="Arial" panose="020B0604020202020204"/>
              <a:buChar char="•"/>
            </a:pP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</a:rPr>
              <a:t>Leverage Rich Data: </a:t>
            </a:r>
            <a:r>
              <a:rPr lang="en-US" altLang="zh-CN" sz="1600"/>
              <a:t>The Waymo dataset is extensive and diverse—ideal for developing advanced visualization techniques that can generalize across various driving conditions.</a:t>
            </a:r>
            <a:endParaRPr lang="en-US" altLang="zh-CN" sz="1600"/>
          </a:p>
          <a:p>
            <a:pPr marL="285750" indent="-285750">
              <a:buFont typeface="Arial" panose="020B0604020202020204"/>
              <a:buChar char="•"/>
            </a:pP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</a:rPr>
              <a:t>Innovation Potential: </a:t>
            </a:r>
            <a:r>
              <a:rPr lang="en-US" altLang="zh-CN" sz="1600"/>
              <a:t>Opportunity to introduce innovative machine learning methods for extracting scene features and visualizing critical driving scenarios interactively.</a:t>
            </a:r>
            <a:endParaRPr lang="en-US" altLang="zh-CN"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42900" y="452925"/>
            <a:ext cx="28593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2400"/>
              <a:t>0</a:t>
            </a:r>
            <a:r>
              <a:rPr lang="en-US" altLang="en-GB" sz="2400"/>
              <a:t>3</a:t>
            </a:r>
            <a:endParaRPr lang="en-US" altLang="en-GB" sz="2400"/>
          </a:p>
        </p:txBody>
      </p:sp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417830" y="0"/>
            <a:ext cx="827659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Proposed Technical Approach</a:t>
            </a:r>
            <a:endParaRPr lang="en-US" altLang="zh-CN" sz="6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914273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-17" y="68406"/>
            <a:ext cx="88050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sym typeface="+mn-ea"/>
              </a:rPr>
              <a:t>Proposed Technical Approach</a:t>
            </a:r>
            <a:endParaRPr lang="en-US" altLang="zh-CN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635" y="567690"/>
            <a:ext cx="9144635" cy="36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0040" y="1168400"/>
            <a:ext cx="8305165" cy="3276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rgbClr val="FF0000"/>
                </a:solidFill>
              </a:rPr>
              <a:t>Data preparation</a:t>
            </a:r>
            <a:r>
              <a:rPr lang="en-US" altLang="zh-CN" sz="1800"/>
              <a:t> using the </a:t>
            </a:r>
            <a:r>
              <a:rPr lang="en-US" altLang="zh-CN" sz="1800" b="1">
                <a:latin typeface="Arial Bold" panose="020B0604020202090204" charset="0"/>
                <a:cs typeface="Arial Bold" panose="020B0604020202090204" charset="0"/>
              </a:rPr>
              <a:t>Waymo Open Dataset</a:t>
            </a:r>
            <a:r>
              <a:rPr lang="en-US" altLang="zh-CN" sz="1800"/>
              <a:t> (camera images, LiDAR data).</a:t>
            </a:r>
            <a:endParaRPr lang="en-US" altLang="zh-CN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rgbClr val="FF0000"/>
                </a:solidFill>
              </a:rPr>
              <a:t>Scene classification</a:t>
            </a:r>
            <a:r>
              <a:rPr lang="en-US" altLang="zh-CN" sz="1800"/>
              <a:t> leveraging </a:t>
            </a:r>
            <a:r>
              <a:rPr lang="en-US" altLang="zh-CN" sz="1800" b="1">
                <a:latin typeface="Arial Bold" panose="020B0604020202090204" charset="0"/>
                <a:cs typeface="Arial Bold" panose="020B0604020202090204" charset="0"/>
              </a:rPr>
              <a:t>Python libraries</a:t>
            </a:r>
            <a:r>
              <a:rPr lang="en-US" altLang="zh-CN" sz="1800"/>
              <a:t> (Pandas, Matplotlib) and </a:t>
            </a:r>
            <a:r>
              <a:rPr lang="en-US" altLang="zh-CN" sz="1800" b="1">
                <a:latin typeface="Arial Bold" panose="020B0604020202090204" charset="0"/>
                <a:cs typeface="Arial Bold" panose="020B0604020202090204" charset="0"/>
              </a:rPr>
              <a:t>machine learning models</a:t>
            </a:r>
            <a:r>
              <a:rPr lang="en-US" altLang="zh-CN" sz="1800"/>
              <a:t>.</a:t>
            </a:r>
            <a:endParaRPr lang="en-US" altLang="zh-CN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rgbClr val="FF0000"/>
                </a:solidFill>
              </a:rPr>
              <a:t>Interactive visualization development</a:t>
            </a:r>
            <a:r>
              <a:rPr lang="en-US" altLang="zh-CN" sz="1800"/>
              <a:t> using </a:t>
            </a:r>
            <a:r>
              <a:rPr lang="en-US" altLang="zh-CN" sz="1800" b="1">
                <a:latin typeface="Arial Bold" panose="020B0604020202090204" charset="0"/>
                <a:cs typeface="Arial Bold" panose="020B0604020202090204" charset="0"/>
              </a:rPr>
              <a:t>Foxglove Studio</a:t>
            </a:r>
            <a:r>
              <a:rPr lang="en-US" altLang="zh-CN" sz="1800"/>
              <a:t>:</a:t>
            </a:r>
            <a:endParaRPr lang="en-US" altLang="zh-CN" sz="1800"/>
          </a:p>
          <a:p>
            <a:pPr marL="0" indent="0" eaLnBrk="1" fontAlgn="auto" latinLnBrk="0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800"/>
              <a:t>       - Custom panels for scene classification results.</a:t>
            </a:r>
            <a:endParaRPr lang="en-US" altLang="zh-CN" sz="1800"/>
          </a:p>
          <a:p>
            <a:pPr marL="0" indent="0" eaLnBrk="1" fontAlgn="auto" latinLnBrk="0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800"/>
              <a:t>       - Statistical visualizations (heatmaps, bar charts).</a:t>
            </a:r>
            <a:endParaRPr lang="en-US" altLang="zh-CN" sz="1800"/>
          </a:p>
          <a:p>
            <a:pPr marL="0" indent="0" eaLnBrk="1" fontAlgn="auto" latinLnBrk="0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800"/>
              <a:t>       - Advanced 3D point cloud visualizations.</a:t>
            </a:r>
            <a:endParaRPr lang="en-US" altLang="zh-CN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3050</Words>
  <Application>WPS Presentation</Application>
  <PresentationFormat>On-screen Show (16:9)</PresentationFormat>
  <Paragraphs>71</Paragraphs>
  <Slides>11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SimSun</vt:lpstr>
      <vt:lpstr>Wingdings</vt:lpstr>
      <vt:lpstr>Arial</vt:lpstr>
      <vt:lpstr>Microsoft YaHei</vt:lpstr>
      <vt:lpstr>文泉驿微米黑</vt:lpstr>
      <vt:lpstr>Arial Unicode MS</vt:lpstr>
      <vt:lpstr>Arial Bold</vt:lpstr>
      <vt:lpstr>Default Design</vt:lpstr>
      <vt:lpstr>Scene Classification and Visualization Tools Design  Based on Waymo Dataset  </vt:lpstr>
      <vt:lpstr>Contents</vt:lpstr>
      <vt:lpstr>Problem Description</vt:lpstr>
      <vt:lpstr> </vt:lpstr>
      <vt:lpstr>Problem Description</vt:lpstr>
      <vt:lpstr>Motivation</vt:lpstr>
      <vt:lpstr>Motivation- Why Solve This Problem?</vt:lpstr>
      <vt:lpstr>Proposed Technical Approach</vt:lpstr>
      <vt:lpstr>Proposed Technical Approach</vt:lpstr>
      <vt:lpstr>Expected Outcomes</vt:lpstr>
      <vt:lpstr>Expected Outcomes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NeRFInvertor: High Fidelity NeRF-GAN Inversion for Single-shot Real Image Animation</dc:title>
  <dc:creator/>
  <cp:lastModifiedBy>小书虫啦啦啦</cp:lastModifiedBy>
  <cp:revision>331</cp:revision>
  <dcterms:created xsi:type="dcterms:W3CDTF">2025-03-31T00:09:47Z</dcterms:created>
  <dcterms:modified xsi:type="dcterms:W3CDTF">2025-03-31T00:09:47Z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1033-12.1.0.17900</vt:lpwstr>
  </property>
  <property fmtid="{D5CDD505-2E9C-101B-9397-08002B2CF9AE}" pid="4" name="ContentTypeId">
    <vt:lpwstr>0x01010040D3F906357D8C40A05F0176F2270F0D</vt:lpwstr>
  </property>
</Properties>
</file>